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Gilda Display" charset="1" panose="02000000000000000000"/>
      <p:regular r:id="rId27"/>
    </p:embeddedFont>
    <p:embeddedFont>
      <p:font typeface="HK Grotesk Light" charset="1" panose="00000400000000000000"/>
      <p:regular r:id="rId28"/>
    </p:embeddedFont>
    <p:embeddedFont>
      <p:font typeface="HK Grotesk Bold" charset="1" panose="00000800000000000000"/>
      <p:regular r:id="rId29"/>
    </p:embeddedFont>
    <p:embeddedFont>
      <p:font typeface="HK Grotesk" charset="1" panose="000005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11225" y="6787402"/>
            <a:ext cx="10936025" cy="10299747"/>
          </a:xfrm>
          <a:custGeom>
            <a:avLst/>
            <a:gdLst/>
            <a:ahLst/>
            <a:cxnLst/>
            <a:rect r="r" b="b" t="t" l="l"/>
            <a:pathLst>
              <a:path h="10299747" w="10936025">
                <a:moveTo>
                  <a:pt x="0" y="0"/>
                </a:moveTo>
                <a:lnTo>
                  <a:pt x="10936025" y="0"/>
                </a:lnTo>
                <a:lnTo>
                  <a:pt x="10936025" y="10299747"/>
                </a:lnTo>
                <a:lnTo>
                  <a:pt x="0" y="10299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666750" y="666750"/>
            <a:ext cx="8629650" cy="8953500"/>
            <a:chOff x="0" y="0"/>
            <a:chExt cx="1336959" cy="13871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36959" cy="1387131"/>
            </a:xfrm>
            <a:custGeom>
              <a:avLst/>
              <a:gdLst/>
              <a:ahLst/>
              <a:cxnLst/>
              <a:rect r="r" b="b" t="t" l="l"/>
              <a:pathLst>
                <a:path h="1387131" w="1336959">
                  <a:moveTo>
                    <a:pt x="35885" y="0"/>
                  </a:moveTo>
                  <a:lnTo>
                    <a:pt x="1301073" y="0"/>
                  </a:lnTo>
                  <a:cubicBezTo>
                    <a:pt x="1310591" y="0"/>
                    <a:pt x="1319718" y="3781"/>
                    <a:pt x="1326448" y="10511"/>
                  </a:cubicBezTo>
                  <a:cubicBezTo>
                    <a:pt x="1333178" y="17240"/>
                    <a:pt x="1336959" y="26368"/>
                    <a:pt x="1336959" y="35885"/>
                  </a:cubicBezTo>
                  <a:lnTo>
                    <a:pt x="1336959" y="1351246"/>
                  </a:lnTo>
                  <a:cubicBezTo>
                    <a:pt x="1336959" y="1360764"/>
                    <a:pt x="1333178" y="1369891"/>
                    <a:pt x="1326448" y="1376621"/>
                  </a:cubicBezTo>
                  <a:cubicBezTo>
                    <a:pt x="1319718" y="1383351"/>
                    <a:pt x="1310591" y="1387131"/>
                    <a:pt x="1301073" y="1387131"/>
                  </a:cubicBezTo>
                  <a:lnTo>
                    <a:pt x="35885" y="1387131"/>
                  </a:lnTo>
                  <a:cubicBezTo>
                    <a:pt x="26368" y="1387131"/>
                    <a:pt x="17240" y="1383351"/>
                    <a:pt x="10511" y="1376621"/>
                  </a:cubicBezTo>
                  <a:cubicBezTo>
                    <a:pt x="3781" y="1369891"/>
                    <a:pt x="0" y="1360764"/>
                    <a:pt x="0" y="1351246"/>
                  </a:cubicBezTo>
                  <a:lnTo>
                    <a:pt x="0" y="35885"/>
                  </a:lnTo>
                  <a:cubicBezTo>
                    <a:pt x="0" y="26368"/>
                    <a:pt x="3781" y="17240"/>
                    <a:pt x="10511" y="10511"/>
                  </a:cubicBezTo>
                  <a:cubicBezTo>
                    <a:pt x="17240" y="3781"/>
                    <a:pt x="26368" y="0"/>
                    <a:pt x="35885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99" r="0" b="-199"/>
              </a:stretch>
            </a:blipFill>
            <a:ln w="285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9964760" y="2504501"/>
            <a:ext cx="7656490" cy="2405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84"/>
              </a:lnSpc>
            </a:pPr>
            <a:r>
              <a:rPr lang="en-US" sz="4684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Azure Bank Modernization Initiative: Banking capstone project</a:t>
            </a:r>
          </a:p>
          <a:p>
            <a:pPr algn="l" marL="0" indent="0" lvl="0">
              <a:lnSpc>
                <a:spcPts val="4684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611225" y="7893809"/>
            <a:ext cx="3139895" cy="53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8"/>
              </a:lnSpc>
              <a:spcBef>
                <a:spcPct val="0"/>
              </a:spcBef>
            </a:pPr>
            <a:r>
              <a:rPr lang="en-US" sz="3978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Arshiya Shaik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71575"/>
            <a:ext cx="16880170" cy="2120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22"/>
              </a:lnSpc>
              <a:spcBef>
                <a:spcPct val="0"/>
              </a:spcBef>
            </a:pPr>
            <a:r>
              <a:rPr lang="en-US" sz="8122">
                <a:solidFill>
                  <a:srgbClr val="000000"/>
                </a:solidFill>
                <a:latin typeface="Gilda Display"/>
                <a:ea typeface="Gilda Display"/>
                <a:cs typeface="Gilda Display"/>
                <a:sym typeface="Gilda Display"/>
              </a:rPr>
              <a:t> Operational Data Store (Cosmos DB)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9300848">
            <a:off x="11785634" y="4455137"/>
            <a:ext cx="13730046" cy="12931207"/>
          </a:xfrm>
          <a:custGeom>
            <a:avLst/>
            <a:gdLst/>
            <a:ahLst/>
            <a:cxnLst/>
            <a:rect r="r" b="b" t="t" l="l"/>
            <a:pathLst>
              <a:path h="12931207" w="13730046">
                <a:moveTo>
                  <a:pt x="0" y="0"/>
                </a:moveTo>
                <a:lnTo>
                  <a:pt x="13730046" y="0"/>
                </a:lnTo>
                <a:lnTo>
                  <a:pt x="13730046" y="12931207"/>
                </a:lnTo>
                <a:lnTo>
                  <a:pt x="0" y="12931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775602" y="3419298"/>
            <a:ext cx="12940705" cy="6069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10"/>
              </a:lnSpc>
            </a:pPr>
            <a:r>
              <a:rPr lang="en-US" sz="3000">
                <a:solidFill>
                  <a:srgbClr val="000000"/>
                </a:solidFill>
                <a:latin typeface="Gilda Display"/>
                <a:ea typeface="Gilda Display"/>
                <a:cs typeface="Gilda Display"/>
                <a:sym typeface="Gilda Display"/>
              </a:rPr>
              <a:t>Operational Data Store (Cosmos DB)</a:t>
            </a:r>
          </a:p>
          <a:p>
            <a:pPr algn="just" marL="647700" indent="-323850" lvl="1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ilda Display"/>
                <a:ea typeface="Gilda Display"/>
                <a:cs typeface="Gilda Display"/>
                <a:sym typeface="Gilda Display"/>
              </a:rPr>
              <a:t>Stores cleaned and validated real-time ATM &amp; UPI transactions</a:t>
            </a:r>
          </a:p>
          <a:p>
            <a:pPr algn="just" marL="647700" indent="-323850" lvl="1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ilda Display"/>
                <a:ea typeface="Gilda Display"/>
                <a:cs typeface="Gilda Display"/>
                <a:sym typeface="Gilda Display"/>
              </a:rPr>
              <a:t>Provides low-latency read/write operations for downstream applications</a:t>
            </a:r>
          </a:p>
          <a:p>
            <a:pPr algn="just" marL="647700" indent="-323850" lvl="1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ilda Display"/>
                <a:ea typeface="Gilda Display"/>
                <a:cs typeface="Gilda Display"/>
                <a:sym typeface="Gilda Display"/>
              </a:rPr>
              <a:t>Enables instant fraud detection and Customer 360 insights</a:t>
            </a:r>
          </a:p>
          <a:p>
            <a:pPr algn="just" marL="647700" indent="-323850" lvl="1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ilda Display"/>
                <a:ea typeface="Gilda Display"/>
                <a:cs typeface="Gilda Display"/>
                <a:sym typeface="Gilda Display"/>
              </a:rPr>
              <a:t>Ensures high availability and global replication</a:t>
            </a:r>
          </a:p>
          <a:p>
            <a:pPr algn="just">
              <a:lnSpc>
                <a:spcPts val="4410"/>
              </a:lnSpc>
            </a:pPr>
            <a:r>
              <a:rPr lang="en-US" sz="3000">
                <a:solidFill>
                  <a:srgbClr val="000000"/>
                </a:solidFill>
                <a:latin typeface="Gilda Display"/>
                <a:ea typeface="Gilda Display"/>
                <a:cs typeface="Gilda Display"/>
                <a:sym typeface="Gilda Display"/>
              </a:rPr>
              <a:t>Purpose</a:t>
            </a:r>
          </a:p>
          <a:p>
            <a:pPr algn="just" marL="647700" indent="-323850" lvl="1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ilda Display"/>
                <a:ea typeface="Gilda Display"/>
                <a:cs typeface="Gilda Display"/>
                <a:sym typeface="Gilda Display"/>
              </a:rPr>
              <a:t>Fast lookups for fraud engine</a:t>
            </a:r>
          </a:p>
          <a:p>
            <a:pPr algn="just" marL="647700" indent="-323850" lvl="1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ilda Display"/>
                <a:ea typeface="Gilda Display"/>
                <a:cs typeface="Gilda Display"/>
                <a:sym typeface="Gilda Display"/>
              </a:rPr>
              <a:t>Operational dashboards</a:t>
            </a:r>
          </a:p>
          <a:p>
            <a:pPr algn="just" marL="647700" indent="-323850" lvl="1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ilda Display"/>
                <a:ea typeface="Gilda Display"/>
                <a:cs typeface="Gilda Display"/>
                <a:sym typeface="Gilda Display"/>
              </a:rPr>
              <a:t>API-driven applications</a:t>
            </a:r>
          </a:p>
          <a:p>
            <a:pPr algn="just" marL="647700" indent="-323850" lvl="1">
              <a:lnSpc>
                <a:spcPts val="441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ilda Display"/>
                <a:ea typeface="Gilda Display"/>
                <a:cs typeface="Gilda Display"/>
                <a:sym typeface="Gilda Display"/>
              </a:rPr>
              <a:t>Real-time event analysis</a:t>
            </a:r>
          </a:p>
          <a:p>
            <a:pPr algn="just">
              <a:lnSpc>
                <a:spcPts val="441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945975">
            <a:off x="-7194258" y="4301490"/>
            <a:ext cx="10936025" cy="10299747"/>
          </a:xfrm>
          <a:custGeom>
            <a:avLst/>
            <a:gdLst/>
            <a:ahLst/>
            <a:cxnLst/>
            <a:rect r="r" b="b" t="t" l="l"/>
            <a:pathLst>
              <a:path h="10299747" w="10936025">
                <a:moveTo>
                  <a:pt x="0" y="0"/>
                </a:moveTo>
                <a:lnTo>
                  <a:pt x="10936025" y="0"/>
                </a:lnTo>
                <a:lnTo>
                  <a:pt x="10936025" y="10299748"/>
                </a:lnTo>
                <a:lnTo>
                  <a:pt x="0" y="10299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6750" y="666750"/>
            <a:ext cx="7191375" cy="8953500"/>
            <a:chOff x="0" y="0"/>
            <a:chExt cx="1114132" cy="13871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14132" cy="1387131"/>
            </a:xfrm>
            <a:custGeom>
              <a:avLst/>
              <a:gdLst/>
              <a:ahLst/>
              <a:cxnLst/>
              <a:rect r="r" b="b" t="t" l="l"/>
              <a:pathLst>
                <a:path h="1387131" w="1114132">
                  <a:moveTo>
                    <a:pt x="43062" y="0"/>
                  </a:moveTo>
                  <a:lnTo>
                    <a:pt x="1071070" y="0"/>
                  </a:lnTo>
                  <a:cubicBezTo>
                    <a:pt x="1094853" y="0"/>
                    <a:pt x="1114132" y="19280"/>
                    <a:pt x="1114132" y="43062"/>
                  </a:cubicBezTo>
                  <a:lnTo>
                    <a:pt x="1114132" y="1344069"/>
                  </a:lnTo>
                  <a:cubicBezTo>
                    <a:pt x="1114132" y="1367852"/>
                    <a:pt x="1094853" y="1387131"/>
                    <a:pt x="1071070" y="1387131"/>
                  </a:cubicBezTo>
                  <a:lnTo>
                    <a:pt x="43062" y="1387131"/>
                  </a:lnTo>
                  <a:cubicBezTo>
                    <a:pt x="19280" y="1387131"/>
                    <a:pt x="0" y="1367852"/>
                    <a:pt x="0" y="1344069"/>
                  </a:cubicBezTo>
                  <a:lnTo>
                    <a:pt x="0" y="43062"/>
                  </a:lnTo>
                  <a:cubicBezTo>
                    <a:pt x="0" y="19280"/>
                    <a:pt x="19280" y="0"/>
                    <a:pt x="4306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99" r="0" b="-199"/>
              </a:stretch>
            </a:blipFill>
            <a:ln w="285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8934450" y="3977006"/>
            <a:ext cx="8324850" cy="1166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9"/>
              </a:lnSpc>
            </a:pPr>
            <a:r>
              <a:rPr lang="en-US" sz="8799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Data Warehouse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18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666750"/>
            <a:ext cx="6886575" cy="8953500"/>
            <a:chOff x="0" y="0"/>
            <a:chExt cx="1200275" cy="1560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0275" cy="1560523"/>
            </a:xfrm>
            <a:custGeom>
              <a:avLst/>
              <a:gdLst/>
              <a:ahLst/>
              <a:cxnLst/>
              <a:rect r="r" b="b" t="t" l="l"/>
              <a:pathLst>
                <a:path h="1560523" w="1200275">
                  <a:moveTo>
                    <a:pt x="44968" y="0"/>
                  </a:moveTo>
                  <a:lnTo>
                    <a:pt x="1155306" y="0"/>
                  </a:lnTo>
                  <a:cubicBezTo>
                    <a:pt x="1167233" y="0"/>
                    <a:pt x="1178670" y="4738"/>
                    <a:pt x="1187104" y="13171"/>
                  </a:cubicBezTo>
                  <a:cubicBezTo>
                    <a:pt x="1195537" y="21604"/>
                    <a:pt x="1200275" y="33042"/>
                    <a:pt x="1200275" y="44968"/>
                  </a:cubicBezTo>
                  <a:lnTo>
                    <a:pt x="1200275" y="1515555"/>
                  </a:lnTo>
                  <a:cubicBezTo>
                    <a:pt x="1200275" y="1527481"/>
                    <a:pt x="1195537" y="1538919"/>
                    <a:pt x="1187104" y="1547352"/>
                  </a:cubicBezTo>
                  <a:cubicBezTo>
                    <a:pt x="1178670" y="1555785"/>
                    <a:pt x="1167233" y="1560523"/>
                    <a:pt x="1155306" y="1560523"/>
                  </a:cubicBezTo>
                  <a:lnTo>
                    <a:pt x="44968" y="1560523"/>
                  </a:lnTo>
                  <a:cubicBezTo>
                    <a:pt x="33042" y="1560523"/>
                    <a:pt x="21604" y="1555785"/>
                    <a:pt x="13171" y="1547352"/>
                  </a:cubicBezTo>
                  <a:cubicBezTo>
                    <a:pt x="4738" y="1538919"/>
                    <a:pt x="0" y="1527481"/>
                    <a:pt x="0" y="1515555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71" r="0" b="-271"/>
              </a:stretch>
            </a:blipFill>
            <a:ln w="19050" cap="rnd">
              <a:solidFill>
                <a:srgbClr val="432766"/>
              </a:solidFill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542651" y="388046"/>
            <a:ext cx="7279910" cy="2748707"/>
            <a:chOff x="0" y="0"/>
            <a:chExt cx="9706547" cy="366494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3093760"/>
              <a:ext cx="9706547" cy="571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1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33350"/>
              <a:ext cx="9706547" cy="2726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695"/>
                </a:lnSpc>
              </a:pPr>
              <a:r>
                <a:rPr lang="en-US" sz="7695">
                  <a:solidFill>
                    <a:srgbClr val="F1EFE5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Star Schema Design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42651" y="3219450"/>
            <a:ext cx="9429960" cy="640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50"/>
              </a:lnSpc>
            </a:pPr>
            <a:r>
              <a:rPr lang="en-US" sz="3000">
                <a:solidFill>
                  <a:srgbClr val="F1EFE5"/>
                </a:solidFill>
                <a:latin typeface="Gilda Display"/>
                <a:ea typeface="Gilda Display"/>
                <a:cs typeface="Gilda Display"/>
                <a:sym typeface="Gilda Display"/>
              </a:rPr>
              <a:t>Dimension Tables</a:t>
            </a:r>
          </a:p>
          <a:p>
            <a:pPr algn="just" marL="647700" indent="-323850" lvl="1">
              <a:lnSpc>
                <a:spcPts val="4650"/>
              </a:lnSpc>
              <a:buFont typeface="Arial"/>
              <a:buChar char="•"/>
            </a:pPr>
            <a:r>
              <a:rPr lang="en-US" sz="3000">
                <a:solidFill>
                  <a:srgbClr val="F1EFE5"/>
                </a:solidFill>
                <a:latin typeface="Gilda Display"/>
                <a:ea typeface="Gilda Display"/>
                <a:cs typeface="Gilda Display"/>
                <a:sym typeface="Gilda Display"/>
              </a:rPr>
              <a:t>DimCustomer </a:t>
            </a:r>
          </a:p>
          <a:p>
            <a:pPr algn="just" marL="647700" indent="-323850" lvl="1">
              <a:lnSpc>
                <a:spcPts val="4650"/>
              </a:lnSpc>
              <a:buFont typeface="Arial"/>
              <a:buChar char="•"/>
            </a:pPr>
            <a:r>
              <a:rPr lang="en-US" sz="3000">
                <a:solidFill>
                  <a:srgbClr val="F1EFE5"/>
                </a:solidFill>
                <a:latin typeface="Gilda Display"/>
                <a:ea typeface="Gilda Display"/>
                <a:cs typeface="Gilda Display"/>
                <a:sym typeface="Gilda Display"/>
              </a:rPr>
              <a:t>DimAccount </a:t>
            </a:r>
          </a:p>
          <a:p>
            <a:pPr algn="just" marL="647700" indent="-323850" lvl="1">
              <a:lnSpc>
                <a:spcPts val="4650"/>
              </a:lnSpc>
              <a:buFont typeface="Arial"/>
              <a:buChar char="•"/>
            </a:pPr>
            <a:r>
              <a:rPr lang="en-US" sz="3000">
                <a:solidFill>
                  <a:srgbClr val="F1EFE5"/>
                </a:solidFill>
                <a:latin typeface="Gilda Display"/>
                <a:ea typeface="Gilda Display"/>
                <a:cs typeface="Gilda Display"/>
                <a:sym typeface="Gilda Display"/>
              </a:rPr>
              <a:t>DimProduct </a:t>
            </a:r>
          </a:p>
          <a:p>
            <a:pPr algn="just" marL="647700" indent="-323850" lvl="1">
              <a:lnSpc>
                <a:spcPts val="4650"/>
              </a:lnSpc>
              <a:buFont typeface="Arial"/>
              <a:buChar char="•"/>
            </a:pPr>
            <a:r>
              <a:rPr lang="en-US" sz="3000">
                <a:solidFill>
                  <a:srgbClr val="F1EFE5"/>
                </a:solidFill>
                <a:latin typeface="Gilda Display"/>
                <a:ea typeface="Gilda Display"/>
                <a:cs typeface="Gilda Display"/>
                <a:sym typeface="Gilda Display"/>
              </a:rPr>
              <a:t>DimBranch </a:t>
            </a:r>
          </a:p>
          <a:p>
            <a:pPr algn="just" marL="647700" indent="-323850" lvl="1">
              <a:lnSpc>
                <a:spcPts val="4650"/>
              </a:lnSpc>
              <a:buFont typeface="Arial"/>
              <a:buChar char="•"/>
            </a:pPr>
            <a:r>
              <a:rPr lang="en-US" sz="3000">
                <a:solidFill>
                  <a:srgbClr val="F1EFE5"/>
                </a:solidFill>
                <a:latin typeface="Gilda Display"/>
                <a:ea typeface="Gilda Display"/>
                <a:cs typeface="Gilda Display"/>
                <a:sym typeface="Gilda Display"/>
              </a:rPr>
              <a:t>DimDate </a:t>
            </a:r>
          </a:p>
          <a:p>
            <a:pPr algn="just">
              <a:lnSpc>
                <a:spcPts val="4050"/>
              </a:lnSpc>
            </a:pPr>
            <a:r>
              <a:rPr lang="en-US" sz="3000">
                <a:solidFill>
                  <a:srgbClr val="F1EFE5"/>
                </a:solidFill>
                <a:latin typeface="Gilda Display"/>
                <a:ea typeface="Gilda Display"/>
                <a:cs typeface="Gilda Display"/>
                <a:sym typeface="Gilda Display"/>
              </a:rPr>
              <a:t>Fact Tables</a:t>
            </a:r>
          </a:p>
          <a:p>
            <a:pPr algn="just" marL="647700" indent="-323850" lvl="1">
              <a:lnSpc>
                <a:spcPts val="4650"/>
              </a:lnSpc>
              <a:buFont typeface="Arial"/>
              <a:buChar char="•"/>
            </a:pPr>
            <a:r>
              <a:rPr lang="en-US" sz="3000">
                <a:solidFill>
                  <a:srgbClr val="F1EFE5"/>
                </a:solidFill>
                <a:latin typeface="Gilda Display"/>
                <a:ea typeface="Gilda Display"/>
                <a:cs typeface="Gilda Display"/>
                <a:sym typeface="Gilda Display"/>
              </a:rPr>
              <a:t>FactTransactions</a:t>
            </a:r>
          </a:p>
          <a:p>
            <a:pPr algn="just" marL="647700" indent="-323850" lvl="1">
              <a:lnSpc>
                <a:spcPts val="4650"/>
              </a:lnSpc>
              <a:buFont typeface="Arial"/>
              <a:buChar char="•"/>
            </a:pPr>
            <a:r>
              <a:rPr lang="en-US" sz="3000">
                <a:solidFill>
                  <a:srgbClr val="F1EFE5"/>
                </a:solidFill>
                <a:latin typeface="Gilda Display"/>
                <a:ea typeface="Gilda Display"/>
                <a:cs typeface="Gilda Display"/>
                <a:sym typeface="Gilda Display"/>
              </a:rPr>
              <a:t>FactFraudEvents</a:t>
            </a:r>
          </a:p>
          <a:p>
            <a:pPr algn="just" marL="647700" indent="-323850" lvl="1">
              <a:lnSpc>
                <a:spcPts val="4650"/>
              </a:lnSpc>
              <a:buFont typeface="Arial"/>
              <a:buChar char="•"/>
            </a:pPr>
            <a:r>
              <a:rPr lang="en-US" sz="3000">
                <a:solidFill>
                  <a:srgbClr val="F1EFE5"/>
                </a:solidFill>
                <a:latin typeface="Gilda Display"/>
                <a:ea typeface="Gilda Display"/>
                <a:cs typeface="Gilda Display"/>
                <a:sym typeface="Gilda Display"/>
              </a:rPr>
              <a:t>FactCustomerActivity</a:t>
            </a:r>
          </a:p>
          <a:p>
            <a:pPr algn="just">
              <a:lnSpc>
                <a:spcPts val="465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945975">
            <a:off x="-7194258" y="4301490"/>
            <a:ext cx="10936025" cy="10299747"/>
          </a:xfrm>
          <a:custGeom>
            <a:avLst/>
            <a:gdLst/>
            <a:ahLst/>
            <a:cxnLst/>
            <a:rect r="r" b="b" t="t" l="l"/>
            <a:pathLst>
              <a:path h="10299747" w="10936025">
                <a:moveTo>
                  <a:pt x="0" y="0"/>
                </a:moveTo>
                <a:lnTo>
                  <a:pt x="10936025" y="0"/>
                </a:lnTo>
                <a:lnTo>
                  <a:pt x="10936025" y="10299748"/>
                </a:lnTo>
                <a:lnTo>
                  <a:pt x="0" y="10299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6750" y="666750"/>
            <a:ext cx="7191375" cy="8953500"/>
            <a:chOff x="0" y="0"/>
            <a:chExt cx="1114132" cy="13871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14132" cy="1387131"/>
            </a:xfrm>
            <a:custGeom>
              <a:avLst/>
              <a:gdLst/>
              <a:ahLst/>
              <a:cxnLst/>
              <a:rect r="r" b="b" t="t" l="l"/>
              <a:pathLst>
                <a:path h="1387131" w="1114132">
                  <a:moveTo>
                    <a:pt x="43062" y="0"/>
                  </a:moveTo>
                  <a:lnTo>
                    <a:pt x="1071070" y="0"/>
                  </a:lnTo>
                  <a:cubicBezTo>
                    <a:pt x="1094853" y="0"/>
                    <a:pt x="1114132" y="19280"/>
                    <a:pt x="1114132" y="43062"/>
                  </a:cubicBezTo>
                  <a:lnTo>
                    <a:pt x="1114132" y="1344069"/>
                  </a:lnTo>
                  <a:cubicBezTo>
                    <a:pt x="1114132" y="1367852"/>
                    <a:pt x="1094853" y="1387131"/>
                    <a:pt x="1071070" y="1387131"/>
                  </a:cubicBezTo>
                  <a:lnTo>
                    <a:pt x="43062" y="1387131"/>
                  </a:lnTo>
                  <a:cubicBezTo>
                    <a:pt x="19280" y="1387131"/>
                    <a:pt x="0" y="1367852"/>
                    <a:pt x="0" y="1344069"/>
                  </a:cubicBezTo>
                  <a:lnTo>
                    <a:pt x="0" y="43062"/>
                  </a:lnTo>
                  <a:cubicBezTo>
                    <a:pt x="0" y="19280"/>
                    <a:pt x="19280" y="0"/>
                    <a:pt x="4306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99" r="0" b="-199"/>
              </a:stretch>
            </a:blipFill>
            <a:ln w="285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9296400" y="838173"/>
            <a:ext cx="8324850" cy="2280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9"/>
              </a:lnSpc>
            </a:pPr>
            <a:r>
              <a:rPr lang="en-US" sz="8799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Real-Time Fraud Detection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96400" y="3619968"/>
            <a:ext cx="6923221" cy="3951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67887" indent="-383944" lvl="1">
              <a:lnSpc>
                <a:spcPts val="6366"/>
              </a:lnSpc>
              <a:buFont typeface="Arial"/>
              <a:buChar char="•"/>
            </a:pPr>
            <a:r>
              <a:rPr lang="en-US" sz="3556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High-value transaction trigger</a:t>
            </a:r>
          </a:p>
          <a:p>
            <a:pPr algn="just" marL="767887" indent="-383944" lvl="1">
              <a:lnSpc>
                <a:spcPts val="6366"/>
              </a:lnSpc>
              <a:buFont typeface="Arial"/>
              <a:buChar char="•"/>
            </a:pPr>
            <a:r>
              <a:rPr lang="en-US" sz="3556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Velocity &amp; anomaly checks</a:t>
            </a:r>
          </a:p>
          <a:p>
            <a:pPr algn="just" marL="767887" indent="-383944" lvl="1">
              <a:lnSpc>
                <a:spcPts val="6366"/>
              </a:lnSpc>
              <a:buFont typeface="Arial"/>
              <a:buChar char="•"/>
            </a:pPr>
            <a:r>
              <a:rPr lang="en-US" sz="3556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Alert stored in Cosmos DB</a:t>
            </a:r>
          </a:p>
          <a:p>
            <a:pPr algn="just" marL="767887" indent="-383944" lvl="1">
              <a:lnSpc>
                <a:spcPts val="6366"/>
              </a:lnSpc>
              <a:buFont typeface="Arial"/>
              <a:buChar char="•"/>
            </a:pPr>
            <a:r>
              <a:rPr lang="en-US" sz="3556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Notification via Service Bus</a:t>
            </a:r>
          </a:p>
          <a:p>
            <a:pPr algn="just">
              <a:lnSpc>
                <a:spcPts val="6366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56052">
            <a:off x="-3053910" y="7516388"/>
            <a:ext cx="6407041" cy="7627430"/>
          </a:xfrm>
          <a:custGeom>
            <a:avLst/>
            <a:gdLst/>
            <a:ahLst/>
            <a:cxnLst/>
            <a:rect r="r" b="b" t="t" l="l"/>
            <a:pathLst>
              <a:path h="7627430" w="6407041">
                <a:moveTo>
                  <a:pt x="0" y="0"/>
                </a:moveTo>
                <a:lnTo>
                  <a:pt x="6407041" y="0"/>
                </a:lnTo>
                <a:lnTo>
                  <a:pt x="6407041" y="7627430"/>
                </a:lnTo>
                <a:lnTo>
                  <a:pt x="0" y="7627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6750" y="838200"/>
            <a:ext cx="6886575" cy="339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9"/>
              </a:lnSpc>
            </a:pPr>
            <a:r>
              <a:rPr lang="en-US" sz="8799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Fraud Detection Measures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96400" y="657225"/>
            <a:ext cx="1133475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9"/>
              </a:lnSpc>
              <a:spcBef>
                <a:spcPct val="0"/>
              </a:spcBef>
            </a:pPr>
            <a:r>
              <a:rPr lang="en-US" b="true" sz="2999" u="none">
                <a:solidFill>
                  <a:srgbClr val="8B5F4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01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734675" y="666843"/>
            <a:ext cx="6886575" cy="3286125"/>
            <a:chOff x="0" y="0"/>
            <a:chExt cx="9182100" cy="43815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91821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8B5F47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High-Value Alerts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155700"/>
              <a:ext cx="9182100" cy="322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99"/>
                </a:lnSpc>
              </a:pPr>
              <a:r>
                <a:rPr lang="en-US" sz="2999">
                  <a:solidFill>
                    <a:srgbClr val="8B5F4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Transactions exceeding a predefined threshold trigger alerts, ensuring immediate review by the fraud detection system, allowing for rapid response to potential fraudulent activities.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296400" y="5133975"/>
            <a:ext cx="1133475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9"/>
              </a:lnSpc>
              <a:spcBef>
                <a:spcPct val="0"/>
              </a:spcBef>
            </a:pPr>
            <a:r>
              <a:rPr lang="en-US" b="true" sz="2999" u="none">
                <a:solidFill>
                  <a:srgbClr val="8B5F4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734675" y="5143500"/>
            <a:ext cx="6886575" cy="3286125"/>
            <a:chOff x="0" y="0"/>
            <a:chExt cx="9182100" cy="43815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91821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8B5F47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Anomaly Checks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155700"/>
              <a:ext cx="9182100" cy="322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99"/>
                </a:lnSpc>
              </a:pPr>
              <a:r>
                <a:rPr lang="en-US" sz="2999">
                  <a:solidFill>
                    <a:srgbClr val="8B5F4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 robust rule engine analyzes transaction patterns, validating against historical data to identify anomalies, which prompts alerts and notifications to relevant stakeholders for further investigation.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3386" y="3386519"/>
            <a:ext cx="5884291" cy="3126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0"/>
              </a:lnSpc>
              <a:spcBef>
                <a:spcPct val="0"/>
              </a:spcBef>
            </a:pPr>
            <a:r>
              <a:rPr lang="en-US" sz="8090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CI/CD</a:t>
            </a:r>
            <a:r>
              <a:rPr lang="en-US" sz="8090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 Pipeline Automation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856036" y="1522754"/>
            <a:ext cx="10431964" cy="661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80"/>
              </a:lnSpc>
            </a:pPr>
            <a:r>
              <a:rPr lang="en-US" sz="3000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Build Pipeline</a:t>
            </a:r>
          </a:p>
          <a:p>
            <a:pPr algn="just" marL="647700" indent="-323850" lvl="1">
              <a:lnSpc>
                <a:spcPts val="4380"/>
              </a:lnSpc>
              <a:buFont typeface="Arial"/>
              <a:buChar char="•"/>
            </a:pPr>
            <a:r>
              <a:rPr lang="en-US" sz="3000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Pull latest code from GitHub/Azure Repos</a:t>
            </a:r>
          </a:p>
          <a:p>
            <a:pPr algn="just" marL="647700" indent="-323850" lvl="1">
              <a:lnSpc>
                <a:spcPts val="4380"/>
              </a:lnSpc>
              <a:buFont typeface="Arial"/>
              <a:buChar char="•"/>
            </a:pPr>
            <a:r>
              <a:rPr lang="en-US" sz="3000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Validate Python Azure Function code</a:t>
            </a:r>
          </a:p>
          <a:p>
            <a:pPr algn="just" marL="647700" indent="-323850" lvl="1">
              <a:lnSpc>
                <a:spcPts val="4380"/>
              </a:lnSpc>
              <a:buFont typeface="Arial"/>
              <a:buChar char="•"/>
            </a:pPr>
            <a:r>
              <a:rPr lang="en-US" sz="3000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Package &amp; prepare deployment artifacts</a:t>
            </a:r>
          </a:p>
          <a:p>
            <a:pPr algn="just" marL="647700" indent="-323850" lvl="1">
              <a:lnSpc>
                <a:spcPts val="4380"/>
              </a:lnSpc>
              <a:buFont typeface="Arial"/>
              <a:buChar char="•"/>
            </a:pPr>
            <a:r>
              <a:rPr lang="en-US" sz="3000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Run notebook validation for Databricks</a:t>
            </a:r>
          </a:p>
          <a:p>
            <a:pPr algn="just">
              <a:lnSpc>
                <a:spcPts val="4380"/>
              </a:lnSpc>
            </a:pPr>
            <a:r>
              <a:rPr lang="en-US" sz="3000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Release Pipeline</a:t>
            </a:r>
          </a:p>
          <a:p>
            <a:pPr algn="just" marL="647700" indent="-323850" lvl="1">
              <a:lnSpc>
                <a:spcPts val="4380"/>
              </a:lnSpc>
              <a:buFont typeface="Arial"/>
              <a:buChar char="•"/>
            </a:pPr>
            <a:r>
              <a:rPr lang="en-US" sz="3000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Deploy Azure Functions using slot-based deployment</a:t>
            </a:r>
          </a:p>
          <a:p>
            <a:pPr algn="just" marL="647700" indent="-323850" lvl="1">
              <a:lnSpc>
                <a:spcPts val="4380"/>
              </a:lnSpc>
              <a:buFont typeface="Arial"/>
              <a:buChar char="•"/>
            </a:pPr>
            <a:r>
              <a:rPr lang="en-US" sz="3000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Upload/Sync Databricks notebooks via REST API</a:t>
            </a:r>
          </a:p>
          <a:p>
            <a:pPr algn="just" marL="647700" indent="-323850" lvl="1">
              <a:lnSpc>
                <a:spcPts val="4380"/>
              </a:lnSpc>
              <a:buFont typeface="Arial"/>
              <a:buChar char="•"/>
            </a:pPr>
            <a:r>
              <a:rPr lang="en-US" sz="3000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Execute SQL schema migrations (dimensions, facts)</a:t>
            </a:r>
          </a:p>
          <a:p>
            <a:pPr algn="just" marL="647700" indent="-323850" lvl="1">
              <a:lnSpc>
                <a:spcPts val="4380"/>
              </a:lnSpc>
              <a:buFont typeface="Arial"/>
              <a:buChar char="•"/>
            </a:pPr>
            <a:r>
              <a:rPr lang="en-US" sz="3000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Promote changes from Dev → QA → Production automatically</a:t>
            </a:r>
          </a:p>
          <a:p>
            <a:pPr algn="just">
              <a:lnSpc>
                <a:spcPts val="438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2156052">
            <a:off x="-3797120" y="6027871"/>
            <a:ext cx="6407041" cy="7627430"/>
          </a:xfrm>
          <a:custGeom>
            <a:avLst/>
            <a:gdLst/>
            <a:ahLst/>
            <a:cxnLst/>
            <a:rect r="r" b="b" t="t" l="l"/>
            <a:pathLst>
              <a:path h="7627430" w="6407041">
                <a:moveTo>
                  <a:pt x="0" y="0"/>
                </a:moveTo>
                <a:lnTo>
                  <a:pt x="6407041" y="0"/>
                </a:lnTo>
                <a:lnTo>
                  <a:pt x="6407041" y="7627431"/>
                </a:lnTo>
                <a:lnTo>
                  <a:pt x="0" y="7627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666750"/>
            <a:ext cx="6886575" cy="8953500"/>
            <a:chOff x="0" y="0"/>
            <a:chExt cx="1200275" cy="1560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0275" cy="1560523"/>
            </a:xfrm>
            <a:custGeom>
              <a:avLst/>
              <a:gdLst/>
              <a:ahLst/>
              <a:cxnLst/>
              <a:rect r="r" b="b" t="t" l="l"/>
              <a:pathLst>
                <a:path h="1560523" w="1200275">
                  <a:moveTo>
                    <a:pt x="44968" y="0"/>
                  </a:moveTo>
                  <a:lnTo>
                    <a:pt x="1155306" y="0"/>
                  </a:lnTo>
                  <a:cubicBezTo>
                    <a:pt x="1167233" y="0"/>
                    <a:pt x="1178670" y="4738"/>
                    <a:pt x="1187104" y="13171"/>
                  </a:cubicBezTo>
                  <a:cubicBezTo>
                    <a:pt x="1195537" y="21604"/>
                    <a:pt x="1200275" y="33042"/>
                    <a:pt x="1200275" y="44968"/>
                  </a:cubicBezTo>
                  <a:lnTo>
                    <a:pt x="1200275" y="1515555"/>
                  </a:lnTo>
                  <a:cubicBezTo>
                    <a:pt x="1200275" y="1527481"/>
                    <a:pt x="1195537" y="1538919"/>
                    <a:pt x="1187104" y="1547352"/>
                  </a:cubicBezTo>
                  <a:cubicBezTo>
                    <a:pt x="1178670" y="1555785"/>
                    <a:pt x="1167233" y="1560523"/>
                    <a:pt x="1155306" y="1560523"/>
                  </a:cubicBezTo>
                  <a:lnTo>
                    <a:pt x="44968" y="1560523"/>
                  </a:lnTo>
                  <a:cubicBezTo>
                    <a:pt x="33042" y="1560523"/>
                    <a:pt x="21604" y="1555785"/>
                    <a:pt x="13171" y="1547352"/>
                  </a:cubicBezTo>
                  <a:cubicBezTo>
                    <a:pt x="4738" y="1538919"/>
                    <a:pt x="0" y="1527481"/>
                    <a:pt x="0" y="1515555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71" r="0" b="-271"/>
              </a:stretch>
            </a:blipFill>
            <a:ln w="19050" cap="rnd">
              <a:solidFill>
                <a:srgbClr val="432766"/>
              </a:solidFill>
              <a:prstDash val="solid"/>
              <a:round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4133849"/>
            <a:chOff x="0" y="0"/>
            <a:chExt cx="11099800" cy="551179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3533774"/>
              <a:ext cx="11099800" cy="197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</a:pPr>
              <a:r>
                <a:rPr lang="en-US" sz="3000">
                  <a:solidFill>
                    <a:srgbClr val="8B5F47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Ensuring robust security and automated CI/CD are crucial for maintaining a resilient banking data platform and protecting sensitive data.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71450"/>
              <a:ext cx="11099800" cy="30983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799"/>
                </a:lnSpc>
              </a:pPr>
              <a:r>
                <a:rPr lang="en-US" sz="8799">
                  <a:solidFill>
                    <a:srgbClr val="8B5F47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Secure Networking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945975">
            <a:off x="-7194258" y="4301490"/>
            <a:ext cx="10936025" cy="10299747"/>
          </a:xfrm>
          <a:custGeom>
            <a:avLst/>
            <a:gdLst/>
            <a:ahLst/>
            <a:cxnLst/>
            <a:rect r="r" b="b" t="t" l="l"/>
            <a:pathLst>
              <a:path h="10299747" w="10936025">
                <a:moveTo>
                  <a:pt x="0" y="0"/>
                </a:moveTo>
                <a:lnTo>
                  <a:pt x="10936025" y="0"/>
                </a:lnTo>
                <a:lnTo>
                  <a:pt x="10936025" y="10299748"/>
                </a:lnTo>
                <a:lnTo>
                  <a:pt x="0" y="10299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6750" y="666750"/>
            <a:ext cx="7191375" cy="8953500"/>
            <a:chOff x="0" y="0"/>
            <a:chExt cx="1114132" cy="13871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14132" cy="1387131"/>
            </a:xfrm>
            <a:custGeom>
              <a:avLst/>
              <a:gdLst/>
              <a:ahLst/>
              <a:cxnLst/>
              <a:rect r="r" b="b" t="t" l="l"/>
              <a:pathLst>
                <a:path h="1387131" w="1114132">
                  <a:moveTo>
                    <a:pt x="43062" y="0"/>
                  </a:moveTo>
                  <a:lnTo>
                    <a:pt x="1071070" y="0"/>
                  </a:lnTo>
                  <a:cubicBezTo>
                    <a:pt x="1094853" y="0"/>
                    <a:pt x="1114132" y="19280"/>
                    <a:pt x="1114132" y="43062"/>
                  </a:cubicBezTo>
                  <a:lnTo>
                    <a:pt x="1114132" y="1344069"/>
                  </a:lnTo>
                  <a:cubicBezTo>
                    <a:pt x="1114132" y="1367852"/>
                    <a:pt x="1094853" y="1387131"/>
                    <a:pt x="1071070" y="1387131"/>
                  </a:cubicBezTo>
                  <a:lnTo>
                    <a:pt x="43062" y="1387131"/>
                  </a:lnTo>
                  <a:cubicBezTo>
                    <a:pt x="19280" y="1387131"/>
                    <a:pt x="0" y="1367852"/>
                    <a:pt x="0" y="1344069"/>
                  </a:cubicBezTo>
                  <a:lnTo>
                    <a:pt x="0" y="43062"/>
                  </a:lnTo>
                  <a:cubicBezTo>
                    <a:pt x="0" y="19280"/>
                    <a:pt x="19280" y="0"/>
                    <a:pt x="4306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99" r="0" b="-199"/>
              </a:stretch>
            </a:blipFill>
            <a:ln w="285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9544137" y="3284573"/>
            <a:ext cx="8324850" cy="2280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9"/>
              </a:lnSpc>
            </a:pPr>
            <a:r>
              <a:rPr lang="en-US" sz="8799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Key Platform Capabilities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156052">
            <a:off x="16339169" y="8003391"/>
            <a:ext cx="5798378" cy="6902831"/>
          </a:xfrm>
          <a:custGeom>
            <a:avLst/>
            <a:gdLst/>
            <a:ahLst/>
            <a:cxnLst/>
            <a:rect r="r" b="b" t="t" l="l"/>
            <a:pathLst>
              <a:path h="6902831" w="5798378">
                <a:moveTo>
                  <a:pt x="0" y="0"/>
                </a:moveTo>
                <a:lnTo>
                  <a:pt x="5798378" y="0"/>
                </a:lnTo>
                <a:lnTo>
                  <a:pt x="5798378" y="6902831"/>
                </a:lnTo>
                <a:lnTo>
                  <a:pt x="0" y="69028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794940" y="1562100"/>
            <a:ext cx="7196660" cy="4819650"/>
            <a:chOff x="0" y="0"/>
            <a:chExt cx="9595546" cy="642620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155700"/>
              <a:ext cx="9595546" cy="5270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8B5F4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Real-time data ingestion processes ensure immediate access.</a:t>
              </a:r>
            </a:p>
            <a:p>
              <a:pPr algn="l" marL="647700" indent="-323850" lvl="1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8B5F4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Batch ingestion allows for large-scale data management.</a:t>
              </a:r>
            </a:p>
            <a:p>
              <a:pPr algn="l" marL="647700" indent="-323850" lvl="1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8B5F4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Unified transaction history enhances customer insights.</a:t>
              </a:r>
            </a:p>
            <a:p>
              <a:pPr algn="l" marL="647700" indent="-323850" lvl="1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8B5F4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Secure architecture maintains data integrity and compliance.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9525"/>
              <a:ext cx="9595546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8B5F47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Core Capabilities of the Platform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296400" y="1562100"/>
            <a:ext cx="6886575" cy="5276850"/>
            <a:chOff x="0" y="0"/>
            <a:chExt cx="9182100" cy="70358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765300"/>
              <a:ext cx="9182100" cy="5270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8B5F4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Integration of heterogeneous data sources presents complexities.</a:t>
              </a:r>
            </a:p>
            <a:p>
              <a:pPr algn="l" marL="647700" indent="-323850" lvl="1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8B5F4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Low-latency fraud detection requires efficient processing.</a:t>
              </a:r>
            </a:p>
            <a:p>
              <a:pPr algn="l" marL="647700" indent="-323850" lvl="1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8B5F4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Ensuring data quality across platforms is crucial.</a:t>
              </a:r>
            </a:p>
            <a:p>
              <a:pPr algn="l" marL="647700" indent="-323850" lvl="1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8B5F47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Scalability to manage growing transaction volumes is essential.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"/>
              <a:ext cx="9182100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8B5F47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Challenges in Implementation and Solutions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68288">
            <a:off x="-5468013" y="-6350191"/>
            <a:ext cx="10936025" cy="10299747"/>
          </a:xfrm>
          <a:custGeom>
            <a:avLst/>
            <a:gdLst/>
            <a:ahLst/>
            <a:cxnLst/>
            <a:rect r="r" b="b" t="t" l="l"/>
            <a:pathLst>
              <a:path h="10299747" w="10936025">
                <a:moveTo>
                  <a:pt x="0" y="0"/>
                </a:moveTo>
                <a:lnTo>
                  <a:pt x="10936026" y="0"/>
                </a:lnTo>
                <a:lnTo>
                  <a:pt x="10936026" y="10299747"/>
                </a:lnTo>
                <a:lnTo>
                  <a:pt x="0" y="10299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6750" y="666750"/>
            <a:ext cx="7191375" cy="8953500"/>
            <a:chOff x="0" y="0"/>
            <a:chExt cx="1067508" cy="13290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67508" cy="1329083"/>
            </a:xfrm>
            <a:custGeom>
              <a:avLst/>
              <a:gdLst/>
              <a:ahLst/>
              <a:cxnLst/>
              <a:rect r="r" b="b" t="t" l="l"/>
              <a:pathLst>
                <a:path h="1329083" w="1067508">
                  <a:moveTo>
                    <a:pt x="43062" y="0"/>
                  </a:moveTo>
                  <a:lnTo>
                    <a:pt x="1024446" y="0"/>
                  </a:lnTo>
                  <a:cubicBezTo>
                    <a:pt x="1035867" y="0"/>
                    <a:pt x="1046820" y="4537"/>
                    <a:pt x="1054895" y="12613"/>
                  </a:cubicBezTo>
                  <a:cubicBezTo>
                    <a:pt x="1062971" y="20688"/>
                    <a:pt x="1067508" y="31641"/>
                    <a:pt x="1067508" y="43062"/>
                  </a:cubicBezTo>
                  <a:lnTo>
                    <a:pt x="1067508" y="1286021"/>
                  </a:lnTo>
                  <a:cubicBezTo>
                    <a:pt x="1067508" y="1309803"/>
                    <a:pt x="1048228" y="1329083"/>
                    <a:pt x="1024446" y="1329083"/>
                  </a:cubicBezTo>
                  <a:lnTo>
                    <a:pt x="43062" y="1329083"/>
                  </a:lnTo>
                  <a:cubicBezTo>
                    <a:pt x="19280" y="1329083"/>
                    <a:pt x="0" y="1309803"/>
                    <a:pt x="0" y="1286021"/>
                  </a:cubicBezTo>
                  <a:lnTo>
                    <a:pt x="0" y="43062"/>
                  </a:lnTo>
                  <a:cubicBezTo>
                    <a:pt x="0" y="19280"/>
                    <a:pt x="19280" y="0"/>
                    <a:pt x="4306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99" r="0" b="-199"/>
              </a:stretch>
            </a:blipFill>
            <a:ln w="19050" cap="rnd">
              <a:solidFill>
                <a:srgbClr val="432766"/>
              </a:solidFill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9296400" y="3638550"/>
            <a:ext cx="6886575" cy="297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</a:pPr>
            <a:r>
              <a:rPr lang="en-US" sz="3000">
                <a:solidFill>
                  <a:srgbClr val="8B5F47"/>
                </a:solidFill>
                <a:latin typeface="HK Grotesk"/>
                <a:ea typeface="HK Grotesk"/>
                <a:cs typeface="HK Grotesk"/>
                <a:sym typeface="HK Grotesk"/>
              </a:rPr>
              <a:t>The Azure Data Platform offers </a:t>
            </a:r>
            <a:r>
              <a:rPr lang="en-US" b="true" sz="3000">
                <a:solidFill>
                  <a:srgbClr val="8B5F4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unmatched scalability</a:t>
            </a:r>
            <a:r>
              <a:rPr lang="en-US" sz="3000">
                <a:solidFill>
                  <a:srgbClr val="8B5F47"/>
                </a:solidFill>
                <a:latin typeface="HK Grotesk"/>
                <a:ea typeface="HK Grotesk"/>
                <a:cs typeface="HK Grotesk"/>
                <a:sym typeface="HK Grotesk"/>
              </a:rPr>
              <a:t>, robust security measures, and seamless automation, enabling banks to efficiently manage data while ensuring compliance and enhancing customer experiences.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68288">
            <a:off x="14795639" y="5873497"/>
            <a:ext cx="10936025" cy="10299747"/>
          </a:xfrm>
          <a:custGeom>
            <a:avLst/>
            <a:gdLst/>
            <a:ahLst/>
            <a:cxnLst/>
            <a:rect r="r" b="b" t="t" l="l"/>
            <a:pathLst>
              <a:path h="10299747" w="10936025">
                <a:moveTo>
                  <a:pt x="0" y="0"/>
                </a:moveTo>
                <a:lnTo>
                  <a:pt x="10936025" y="0"/>
                </a:lnTo>
                <a:lnTo>
                  <a:pt x="10936025" y="10299747"/>
                </a:lnTo>
                <a:lnTo>
                  <a:pt x="0" y="10299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268288">
            <a:off x="-6005389" y="-6781594"/>
            <a:ext cx="10936025" cy="10299747"/>
          </a:xfrm>
          <a:custGeom>
            <a:avLst/>
            <a:gdLst/>
            <a:ahLst/>
            <a:cxnLst/>
            <a:rect r="r" b="b" t="t" l="l"/>
            <a:pathLst>
              <a:path h="10299747" w="10936025">
                <a:moveTo>
                  <a:pt x="0" y="0"/>
                </a:moveTo>
                <a:lnTo>
                  <a:pt x="10936025" y="0"/>
                </a:lnTo>
                <a:lnTo>
                  <a:pt x="10936025" y="10299747"/>
                </a:lnTo>
                <a:lnTo>
                  <a:pt x="0" y="10299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2105025" y="3862388"/>
            <a:ext cx="12639675" cy="2280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9"/>
              </a:lnSpc>
            </a:pPr>
            <a:r>
              <a:rPr lang="en-US" sz="8799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Introduction and Business Goals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945975">
            <a:off x="-7194258" y="4301490"/>
            <a:ext cx="10936025" cy="10299747"/>
          </a:xfrm>
          <a:custGeom>
            <a:avLst/>
            <a:gdLst/>
            <a:ahLst/>
            <a:cxnLst/>
            <a:rect r="r" b="b" t="t" l="l"/>
            <a:pathLst>
              <a:path h="10299747" w="10936025">
                <a:moveTo>
                  <a:pt x="0" y="0"/>
                </a:moveTo>
                <a:lnTo>
                  <a:pt x="10936025" y="0"/>
                </a:lnTo>
                <a:lnTo>
                  <a:pt x="10936025" y="10299748"/>
                </a:lnTo>
                <a:lnTo>
                  <a:pt x="0" y="10299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6750" y="666750"/>
            <a:ext cx="7191375" cy="8953500"/>
            <a:chOff x="0" y="0"/>
            <a:chExt cx="1114132" cy="13871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14132" cy="1387131"/>
            </a:xfrm>
            <a:custGeom>
              <a:avLst/>
              <a:gdLst/>
              <a:ahLst/>
              <a:cxnLst/>
              <a:rect r="r" b="b" t="t" l="l"/>
              <a:pathLst>
                <a:path h="1387131" w="1114132">
                  <a:moveTo>
                    <a:pt x="43062" y="0"/>
                  </a:moveTo>
                  <a:lnTo>
                    <a:pt x="1071070" y="0"/>
                  </a:lnTo>
                  <a:cubicBezTo>
                    <a:pt x="1094853" y="0"/>
                    <a:pt x="1114132" y="19280"/>
                    <a:pt x="1114132" y="43062"/>
                  </a:cubicBezTo>
                  <a:lnTo>
                    <a:pt x="1114132" y="1344069"/>
                  </a:lnTo>
                  <a:cubicBezTo>
                    <a:pt x="1114132" y="1367852"/>
                    <a:pt x="1094853" y="1387131"/>
                    <a:pt x="1071070" y="1387131"/>
                  </a:cubicBezTo>
                  <a:lnTo>
                    <a:pt x="43062" y="1387131"/>
                  </a:lnTo>
                  <a:cubicBezTo>
                    <a:pt x="19280" y="1387131"/>
                    <a:pt x="0" y="1367852"/>
                    <a:pt x="0" y="1344069"/>
                  </a:cubicBezTo>
                  <a:lnTo>
                    <a:pt x="0" y="43062"/>
                  </a:lnTo>
                  <a:cubicBezTo>
                    <a:pt x="0" y="19280"/>
                    <a:pt x="19280" y="0"/>
                    <a:pt x="4306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99" r="0" b="-199"/>
              </a:stretch>
            </a:blipFill>
            <a:ln w="285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9296400" y="838173"/>
            <a:ext cx="8324850" cy="2280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9"/>
              </a:lnSpc>
            </a:pPr>
            <a:r>
              <a:rPr lang="en-US" sz="8799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Conclusion and Next Steps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3688090"/>
            <a:ext cx="8114606" cy="3115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9066" indent="-339533" lvl="1">
              <a:lnSpc>
                <a:spcPts val="4969"/>
              </a:lnSpc>
              <a:buFont typeface="Arial"/>
              <a:buChar char="•"/>
            </a:pPr>
            <a:r>
              <a:rPr lang="en-US" sz="3145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Modern banking platform</a:t>
            </a:r>
          </a:p>
          <a:p>
            <a:pPr algn="just" marL="679066" indent="-339533" lvl="1">
              <a:lnSpc>
                <a:spcPts val="4969"/>
              </a:lnSpc>
              <a:buFont typeface="Arial"/>
              <a:buChar char="•"/>
            </a:pPr>
            <a:r>
              <a:rPr lang="en-US" sz="3145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Real-time + batch processing</a:t>
            </a:r>
          </a:p>
          <a:p>
            <a:pPr algn="just" marL="679066" indent="-339533" lvl="1">
              <a:lnSpc>
                <a:spcPts val="4969"/>
              </a:lnSpc>
              <a:buFont typeface="Arial"/>
              <a:buChar char="•"/>
            </a:pPr>
            <a:r>
              <a:rPr lang="en-US" sz="3145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Automated, secure, scalable</a:t>
            </a:r>
          </a:p>
          <a:p>
            <a:pPr algn="just" marL="679066" indent="-339533" lvl="1">
              <a:lnSpc>
                <a:spcPts val="4969"/>
              </a:lnSpc>
              <a:buFont typeface="Arial"/>
              <a:buChar char="•"/>
            </a:pPr>
            <a:r>
              <a:rPr lang="en-US" sz="3145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Supports Customer 360 &amp; fraud detection</a:t>
            </a:r>
          </a:p>
          <a:p>
            <a:pPr algn="just">
              <a:lnSpc>
                <a:spcPts val="4969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300848">
            <a:off x="12064338" y="5278644"/>
            <a:ext cx="13730046" cy="12931207"/>
          </a:xfrm>
          <a:custGeom>
            <a:avLst/>
            <a:gdLst/>
            <a:ahLst/>
            <a:cxnLst/>
            <a:rect r="r" b="b" t="t" l="l"/>
            <a:pathLst>
              <a:path h="12931207" w="13730046">
                <a:moveTo>
                  <a:pt x="0" y="0"/>
                </a:moveTo>
                <a:lnTo>
                  <a:pt x="13730046" y="0"/>
                </a:lnTo>
                <a:lnTo>
                  <a:pt x="13730046" y="12931207"/>
                </a:lnTo>
                <a:lnTo>
                  <a:pt x="0" y="12931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2122203" y="4244580"/>
            <a:ext cx="12944475" cy="1166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9"/>
              </a:lnSpc>
            </a:pPr>
            <a:r>
              <a:rPr lang="en-US" sz="8799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64668" y="824057"/>
            <a:ext cx="12639675" cy="1166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9"/>
              </a:lnSpc>
            </a:pPr>
            <a:r>
              <a:rPr lang="en-US" sz="8799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Project Objectives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68288">
            <a:off x="14795639" y="5873497"/>
            <a:ext cx="10936025" cy="10299747"/>
          </a:xfrm>
          <a:custGeom>
            <a:avLst/>
            <a:gdLst/>
            <a:ahLst/>
            <a:cxnLst/>
            <a:rect r="r" b="b" t="t" l="l"/>
            <a:pathLst>
              <a:path h="10299747" w="10936025">
                <a:moveTo>
                  <a:pt x="0" y="0"/>
                </a:moveTo>
                <a:lnTo>
                  <a:pt x="10936025" y="0"/>
                </a:lnTo>
                <a:lnTo>
                  <a:pt x="10936025" y="10299747"/>
                </a:lnTo>
                <a:lnTo>
                  <a:pt x="0" y="10299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834035" y="2293302"/>
            <a:ext cx="16425265" cy="6126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5460"/>
              </a:lnSpc>
              <a:buFont typeface="Arial"/>
              <a:buChar char="•"/>
            </a:pPr>
            <a:r>
              <a:rPr lang="en-US" sz="3000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End-to-end Azure-based banking data platform</a:t>
            </a:r>
          </a:p>
          <a:p>
            <a:pPr algn="just" marL="647700" indent="-323850" lvl="1">
              <a:lnSpc>
                <a:spcPts val="5460"/>
              </a:lnSpc>
              <a:buFont typeface="Arial"/>
              <a:buChar char="•"/>
            </a:pPr>
            <a:r>
              <a:rPr lang="en-US" sz="3000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Real-time + batch ingestion using Event Grid, Service Bus, ADLS</a:t>
            </a:r>
          </a:p>
          <a:p>
            <a:pPr algn="just" marL="647700" indent="-323850" lvl="1">
              <a:lnSpc>
                <a:spcPts val="5460"/>
              </a:lnSpc>
              <a:buFont typeface="Arial"/>
              <a:buChar char="•"/>
            </a:pPr>
            <a:r>
              <a:rPr lang="en-US" sz="3000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Azure Functions for validation, transformation, and orchestration</a:t>
            </a:r>
          </a:p>
          <a:p>
            <a:pPr algn="just" marL="647700" indent="-323850" lvl="1">
              <a:lnSpc>
                <a:spcPts val="5460"/>
              </a:lnSpc>
              <a:buFont typeface="Arial"/>
              <a:buChar char="•"/>
            </a:pPr>
            <a:r>
              <a:rPr lang="en-US" sz="3000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Cosmos DB operational store for low-latency access</a:t>
            </a:r>
          </a:p>
          <a:p>
            <a:pPr algn="just" marL="647700" indent="-323850" lvl="1">
              <a:lnSpc>
                <a:spcPts val="5460"/>
              </a:lnSpc>
              <a:buFont typeface="Arial"/>
              <a:buChar char="•"/>
            </a:pPr>
            <a:r>
              <a:rPr lang="en-US" sz="3000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Databricks (PySpark) for large-scale ETL using Medallion architecture</a:t>
            </a:r>
          </a:p>
          <a:p>
            <a:pPr algn="just" marL="647700" indent="-323850" lvl="1">
              <a:lnSpc>
                <a:spcPts val="5460"/>
              </a:lnSpc>
              <a:buFont typeface="Arial"/>
              <a:buChar char="•"/>
            </a:pPr>
            <a:r>
              <a:rPr lang="en-US" sz="3000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SQL Data Warehouse for analytics &amp; reporting</a:t>
            </a:r>
          </a:p>
          <a:p>
            <a:pPr algn="just" marL="647700" indent="-323850" lvl="1">
              <a:lnSpc>
                <a:spcPts val="5460"/>
              </a:lnSpc>
              <a:buFont typeface="Arial"/>
              <a:buChar char="•"/>
            </a:pPr>
            <a:r>
              <a:rPr lang="en-US" sz="3000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Real-time fraud detection engine with rule-based logic</a:t>
            </a:r>
          </a:p>
          <a:p>
            <a:pPr algn="just" marL="647700" indent="-323850" lvl="1">
              <a:lnSpc>
                <a:spcPts val="5460"/>
              </a:lnSpc>
              <a:buFont typeface="Arial"/>
              <a:buChar char="•"/>
            </a:pPr>
            <a:r>
              <a:rPr lang="en-US" sz="3000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CI/CD automation for deployment using DevOps / GitHub Actions</a:t>
            </a:r>
          </a:p>
          <a:p>
            <a:pPr algn="just" marL="647700" indent="-323850" lvl="1">
              <a:lnSpc>
                <a:spcPts val="5460"/>
              </a:lnSpc>
              <a:buFont typeface="Arial"/>
              <a:buChar char="•"/>
            </a:pPr>
            <a:r>
              <a:rPr lang="en-US" sz="3000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Enterprise-grade security with Firewall, VNet isolation &amp; Private Endpoints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945975">
            <a:off x="-7194258" y="4301490"/>
            <a:ext cx="10936025" cy="10299747"/>
          </a:xfrm>
          <a:custGeom>
            <a:avLst/>
            <a:gdLst/>
            <a:ahLst/>
            <a:cxnLst/>
            <a:rect r="r" b="b" t="t" l="l"/>
            <a:pathLst>
              <a:path h="10299747" w="10936025">
                <a:moveTo>
                  <a:pt x="0" y="0"/>
                </a:moveTo>
                <a:lnTo>
                  <a:pt x="10936025" y="0"/>
                </a:lnTo>
                <a:lnTo>
                  <a:pt x="10936025" y="10299748"/>
                </a:lnTo>
                <a:lnTo>
                  <a:pt x="0" y="10299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6750" y="666750"/>
            <a:ext cx="6761554" cy="8953500"/>
            <a:chOff x="0" y="0"/>
            <a:chExt cx="1047542" cy="13871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47542" cy="1387131"/>
            </a:xfrm>
            <a:custGeom>
              <a:avLst/>
              <a:gdLst/>
              <a:ahLst/>
              <a:cxnLst/>
              <a:rect r="r" b="b" t="t" l="l"/>
              <a:pathLst>
                <a:path h="1387131" w="1047542">
                  <a:moveTo>
                    <a:pt x="45800" y="0"/>
                  </a:moveTo>
                  <a:lnTo>
                    <a:pt x="1001742" y="0"/>
                  </a:lnTo>
                  <a:cubicBezTo>
                    <a:pt x="1027036" y="0"/>
                    <a:pt x="1047542" y="20505"/>
                    <a:pt x="1047542" y="45800"/>
                  </a:cubicBezTo>
                  <a:lnTo>
                    <a:pt x="1047542" y="1341332"/>
                  </a:lnTo>
                  <a:cubicBezTo>
                    <a:pt x="1047542" y="1366626"/>
                    <a:pt x="1027036" y="1387131"/>
                    <a:pt x="1001742" y="1387131"/>
                  </a:cubicBezTo>
                  <a:lnTo>
                    <a:pt x="45800" y="1387131"/>
                  </a:lnTo>
                  <a:cubicBezTo>
                    <a:pt x="20505" y="1387131"/>
                    <a:pt x="0" y="1366626"/>
                    <a:pt x="0" y="1341332"/>
                  </a:cubicBezTo>
                  <a:lnTo>
                    <a:pt x="0" y="45800"/>
                  </a:lnTo>
                  <a:cubicBezTo>
                    <a:pt x="0" y="20505"/>
                    <a:pt x="20505" y="0"/>
                    <a:pt x="45800" y="0"/>
                  </a:cubicBezTo>
                  <a:close/>
                </a:path>
              </a:pathLst>
            </a:custGeom>
            <a:blipFill>
              <a:blip r:embed="rId4"/>
              <a:stretch>
                <a:fillRect l="-2967" t="0" r="-2967" b="0"/>
              </a:stretch>
            </a:blipFill>
            <a:ln w="285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9144000" y="580280"/>
            <a:ext cx="8324850" cy="2280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9"/>
              </a:lnSpc>
            </a:pPr>
            <a:r>
              <a:rPr lang="en-US" sz="8799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Architecture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81711" y="3257550"/>
            <a:ext cx="9830996" cy="608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440"/>
              </a:lnSpc>
              <a:buFont typeface="Arial"/>
              <a:buChar char="•"/>
            </a:pPr>
            <a:r>
              <a:rPr lang="en-US" sz="3000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Hybrid Lambda Architecture supporting real-time + batch pipelines</a:t>
            </a:r>
          </a:p>
          <a:p>
            <a:pPr algn="just" marL="647700" indent="-323850" lvl="1">
              <a:lnSpc>
                <a:spcPts val="4440"/>
              </a:lnSpc>
              <a:buFont typeface="Arial"/>
              <a:buChar char="•"/>
            </a:pPr>
            <a:r>
              <a:rPr lang="en-US" sz="3000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Event-driven ingestion using Event Grid, Service Bus &amp; Azure Functions</a:t>
            </a:r>
          </a:p>
          <a:p>
            <a:pPr algn="just" marL="647700" indent="-323850" lvl="1">
              <a:lnSpc>
                <a:spcPts val="4440"/>
              </a:lnSpc>
              <a:buFont typeface="Arial"/>
              <a:buChar char="•"/>
            </a:pPr>
            <a:r>
              <a:rPr lang="en-US" sz="3000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Centralized storage using ADLS Gen2 (Raw → Bronze → Silver → Gold)</a:t>
            </a:r>
          </a:p>
          <a:p>
            <a:pPr algn="just" marL="647700" indent="-323850" lvl="1">
              <a:lnSpc>
                <a:spcPts val="4440"/>
              </a:lnSpc>
              <a:buFont typeface="Arial"/>
              <a:buChar char="•"/>
            </a:pPr>
            <a:r>
              <a:rPr lang="en-US" sz="3000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Distributed transformations using Databricks (PySpark)</a:t>
            </a:r>
          </a:p>
          <a:p>
            <a:pPr algn="just" marL="647700" indent="-323850" lvl="1">
              <a:lnSpc>
                <a:spcPts val="4440"/>
              </a:lnSpc>
              <a:buFont typeface="Arial"/>
              <a:buChar char="•"/>
            </a:pPr>
            <a:r>
              <a:rPr lang="en-US" sz="3000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Analytical warehouse built on Azure SQL / Synapse</a:t>
            </a:r>
          </a:p>
          <a:p>
            <a:pPr algn="just" marL="647700" indent="-323850" lvl="1">
              <a:lnSpc>
                <a:spcPts val="4440"/>
              </a:lnSpc>
              <a:buFont typeface="Arial"/>
              <a:buChar char="•"/>
            </a:pPr>
            <a:r>
              <a:rPr lang="en-US" sz="3000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Real-time fraud detection with rule-based engine</a:t>
            </a:r>
          </a:p>
          <a:p>
            <a:pPr algn="just">
              <a:lnSpc>
                <a:spcPts val="30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1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91868" y="2557964"/>
            <a:ext cx="9740242" cy="4836687"/>
            <a:chOff x="0" y="0"/>
            <a:chExt cx="12986989" cy="644891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4152209"/>
              <a:ext cx="12986989" cy="22967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63"/>
                </a:lnSpc>
              </a:pPr>
              <a:r>
                <a:rPr lang="en-US" sz="3510">
                  <a:solidFill>
                    <a:srgbClr val="8B5F47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This diagram illustrates the </a:t>
              </a:r>
              <a:r>
                <a:rPr lang="en-US" b="true" sz="3510">
                  <a:solidFill>
                    <a:srgbClr val="8B5F47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hybrid architecture</a:t>
              </a:r>
              <a:r>
                <a:rPr lang="en-US" sz="3510">
                  <a:solidFill>
                    <a:srgbClr val="8B5F47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designed for real-time data processing and secure banking solutions.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0500"/>
              <a:ext cx="12986989" cy="3635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296"/>
                </a:lnSpc>
              </a:pPr>
              <a:r>
                <a:rPr lang="en-US" sz="10296">
                  <a:solidFill>
                    <a:srgbClr val="8B5F47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Hybrid Lambda Architecture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37773">
            <a:off x="13770320" y="-6241286"/>
            <a:ext cx="12640239" cy="11904807"/>
          </a:xfrm>
          <a:custGeom>
            <a:avLst/>
            <a:gdLst/>
            <a:ahLst/>
            <a:cxnLst/>
            <a:rect r="r" b="b" t="t" l="l"/>
            <a:pathLst>
              <a:path h="11904807" w="12640239">
                <a:moveTo>
                  <a:pt x="0" y="0"/>
                </a:moveTo>
                <a:lnTo>
                  <a:pt x="12640239" y="0"/>
                </a:lnTo>
                <a:lnTo>
                  <a:pt x="12640239" y="11904806"/>
                </a:lnTo>
                <a:lnTo>
                  <a:pt x="0" y="1190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4077950" cy="2062247"/>
            <a:chOff x="0" y="0"/>
            <a:chExt cx="18770600" cy="274966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71450"/>
              <a:ext cx="18770600" cy="1612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799"/>
                </a:lnSpc>
              </a:pPr>
              <a:r>
                <a:rPr lang="en-US" sz="8799">
                  <a:solidFill>
                    <a:srgbClr val="8B5F47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Key Components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130537"/>
              <a:ext cx="187706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8B5F47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Understanding the essential architecture elements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66750" y="4312512"/>
            <a:ext cx="5448300" cy="3602831"/>
            <a:chOff x="0" y="0"/>
            <a:chExt cx="7264400" cy="480377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72644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8B5F47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Real-time Ingestion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165225"/>
              <a:ext cx="7264400" cy="3638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656"/>
                </a:lnSpc>
              </a:pPr>
              <a:r>
                <a:rPr lang="en-US" sz="2812" strike="noStrike" u="none">
                  <a:solidFill>
                    <a:srgbClr val="8B5F47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Real-time ingestion utilizes Azure Event Grid and Azure Functions to process a continuous stream of transactions, enabling immediate updates and fraud detection capabilities for the banking system.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419850" y="5143500"/>
            <a:ext cx="5448300" cy="3602831"/>
            <a:chOff x="0" y="0"/>
            <a:chExt cx="7264400" cy="480377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72644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trike="noStrike" u="none">
                  <a:solidFill>
                    <a:srgbClr val="8B5F47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Batch Ingestion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165225"/>
              <a:ext cx="7264400" cy="3638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656"/>
                </a:lnSpc>
              </a:pPr>
              <a:r>
                <a:rPr lang="en-US" sz="2812" strike="noStrike" u="none">
                  <a:solidFill>
                    <a:srgbClr val="8B5F47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Batch ingestion processes daily transactional files using Azure Data Lake Storage and PySpark, ensuring large volumes of historical data are integrated into the system efficiently and accurately.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020550" y="4054619"/>
            <a:ext cx="5448300" cy="3602831"/>
            <a:chOff x="0" y="0"/>
            <a:chExt cx="7264400" cy="480377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72644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trike="noStrike" u="none">
                  <a:solidFill>
                    <a:srgbClr val="8B5F47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Operational Data Store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165225"/>
              <a:ext cx="7264400" cy="3638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656"/>
                </a:lnSpc>
              </a:pPr>
              <a:r>
                <a:rPr lang="en-US" sz="2812" strike="noStrike" u="none">
                  <a:solidFill>
                    <a:srgbClr val="8B5F47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The operational data store, powered by Cosmos DB, provides a robust repository for processed transactions, allowing instant availability of data for downstream applications and analytical needs.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37773">
            <a:off x="13770320" y="-6241286"/>
            <a:ext cx="12640239" cy="11904807"/>
          </a:xfrm>
          <a:custGeom>
            <a:avLst/>
            <a:gdLst/>
            <a:ahLst/>
            <a:cxnLst/>
            <a:rect r="r" b="b" t="t" l="l"/>
            <a:pathLst>
              <a:path h="11904807" w="12640239">
                <a:moveTo>
                  <a:pt x="0" y="0"/>
                </a:moveTo>
                <a:lnTo>
                  <a:pt x="12640239" y="0"/>
                </a:lnTo>
                <a:lnTo>
                  <a:pt x="12640239" y="11904806"/>
                </a:lnTo>
                <a:lnTo>
                  <a:pt x="0" y="1190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4077950" cy="2062247"/>
            <a:chOff x="0" y="0"/>
            <a:chExt cx="18770600" cy="274966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71450"/>
              <a:ext cx="18770600" cy="1612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799"/>
                </a:lnSpc>
              </a:pPr>
              <a:r>
                <a:rPr lang="en-US" sz="8799">
                  <a:solidFill>
                    <a:srgbClr val="8B5F47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Ingestion Layer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130537"/>
              <a:ext cx="187706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8B5F47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Overview of data ingestion processes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66750" y="5143500"/>
            <a:ext cx="5448300" cy="3716179"/>
            <a:chOff x="0" y="0"/>
            <a:chExt cx="7264400" cy="495490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72644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8B5F47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Streaming Ingestion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155700"/>
              <a:ext cx="7264400" cy="3799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753"/>
                </a:lnSpc>
              </a:pPr>
              <a:r>
                <a:rPr lang="en-US" sz="2887" strike="noStrike" u="none">
                  <a:solidFill>
                    <a:srgbClr val="8B5F47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Streaming ingestion captures real-time transactions like ATM and mobile events through Event Grid, ensuring timely processing and immediate response to emerging data streams.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419850" y="3713508"/>
            <a:ext cx="5448300" cy="3716179"/>
            <a:chOff x="0" y="0"/>
            <a:chExt cx="7264400" cy="495490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72644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trike="noStrike" u="none">
                  <a:solidFill>
                    <a:srgbClr val="8B5F47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Batch Ingestion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155700"/>
              <a:ext cx="7264400" cy="3799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753"/>
                </a:lnSpc>
              </a:pPr>
              <a:r>
                <a:rPr lang="en-US" sz="2887" strike="noStrike" u="none">
                  <a:solidFill>
                    <a:srgbClr val="8B5F47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Batch ingestion processes daily files from various sources, utilizing Azure Data Lake Storage (ADLS) for efficient storage and triggering analytical workflows for comprehensive data analysis.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172950" y="5143500"/>
            <a:ext cx="5448300" cy="3716179"/>
            <a:chOff x="0" y="0"/>
            <a:chExt cx="7264400" cy="495490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726440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 strike="noStrike" u="none">
                  <a:solidFill>
                    <a:srgbClr val="8B5F47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Processing Layer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155700"/>
              <a:ext cx="7264400" cy="3799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753"/>
                </a:lnSpc>
              </a:pPr>
              <a:r>
                <a:rPr lang="en-US" sz="2887" strike="noStrike" u="none">
                  <a:solidFill>
                    <a:srgbClr val="8B5F47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The processing layer utilizes Azure Functions to validate, classify, and detect suspicious patterns, ensuring that critical data is promptly stored in Cosmos DB for immediate accessibility.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945975">
            <a:off x="-7194258" y="4301490"/>
            <a:ext cx="10936025" cy="10299747"/>
          </a:xfrm>
          <a:custGeom>
            <a:avLst/>
            <a:gdLst/>
            <a:ahLst/>
            <a:cxnLst/>
            <a:rect r="r" b="b" t="t" l="l"/>
            <a:pathLst>
              <a:path h="10299747" w="10936025">
                <a:moveTo>
                  <a:pt x="0" y="0"/>
                </a:moveTo>
                <a:lnTo>
                  <a:pt x="10936025" y="0"/>
                </a:lnTo>
                <a:lnTo>
                  <a:pt x="10936025" y="10299748"/>
                </a:lnTo>
                <a:lnTo>
                  <a:pt x="0" y="10299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6750" y="666750"/>
            <a:ext cx="7191375" cy="8953500"/>
            <a:chOff x="0" y="0"/>
            <a:chExt cx="1114132" cy="13871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14132" cy="1387131"/>
            </a:xfrm>
            <a:custGeom>
              <a:avLst/>
              <a:gdLst/>
              <a:ahLst/>
              <a:cxnLst/>
              <a:rect r="r" b="b" t="t" l="l"/>
              <a:pathLst>
                <a:path h="1387131" w="1114132">
                  <a:moveTo>
                    <a:pt x="43062" y="0"/>
                  </a:moveTo>
                  <a:lnTo>
                    <a:pt x="1071070" y="0"/>
                  </a:lnTo>
                  <a:cubicBezTo>
                    <a:pt x="1094853" y="0"/>
                    <a:pt x="1114132" y="19280"/>
                    <a:pt x="1114132" y="43062"/>
                  </a:cubicBezTo>
                  <a:lnTo>
                    <a:pt x="1114132" y="1344069"/>
                  </a:lnTo>
                  <a:cubicBezTo>
                    <a:pt x="1114132" y="1367852"/>
                    <a:pt x="1094853" y="1387131"/>
                    <a:pt x="1071070" y="1387131"/>
                  </a:cubicBezTo>
                  <a:lnTo>
                    <a:pt x="43062" y="1387131"/>
                  </a:lnTo>
                  <a:cubicBezTo>
                    <a:pt x="19280" y="1387131"/>
                    <a:pt x="0" y="1367852"/>
                    <a:pt x="0" y="1344069"/>
                  </a:cubicBezTo>
                  <a:lnTo>
                    <a:pt x="0" y="43062"/>
                  </a:lnTo>
                  <a:cubicBezTo>
                    <a:pt x="0" y="19280"/>
                    <a:pt x="19280" y="0"/>
                    <a:pt x="4306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99" r="0" b="-199"/>
              </a:stretch>
            </a:blipFill>
            <a:ln w="285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8934450" y="2298065"/>
            <a:ext cx="8324850" cy="2280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9"/>
              </a:lnSpc>
            </a:pPr>
            <a:r>
              <a:rPr lang="en-US" sz="8799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Da</a:t>
            </a:r>
            <a:r>
              <a:rPr lang="en-US" sz="8799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ta Lake Architecture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34450" y="5448387"/>
            <a:ext cx="6600616" cy="49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  <a:spcBef>
                <a:spcPct val="0"/>
              </a:spcBef>
            </a:pPr>
            <a:r>
              <a:rPr lang="en-US" sz="3625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Raw → Bronze → Silver → Gold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68288">
            <a:off x="-5468013" y="-6350191"/>
            <a:ext cx="10936025" cy="10299747"/>
          </a:xfrm>
          <a:custGeom>
            <a:avLst/>
            <a:gdLst/>
            <a:ahLst/>
            <a:cxnLst/>
            <a:rect r="r" b="b" t="t" l="l"/>
            <a:pathLst>
              <a:path h="10299747" w="10936025">
                <a:moveTo>
                  <a:pt x="0" y="0"/>
                </a:moveTo>
                <a:lnTo>
                  <a:pt x="10936026" y="0"/>
                </a:lnTo>
                <a:lnTo>
                  <a:pt x="10936026" y="10299747"/>
                </a:lnTo>
                <a:lnTo>
                  <a:pt x="0" y="10299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6750" y="666750"/>
            <a:ext cx="7102913" cy="8843362"/>
            <a:chOff x="0" y="0"/>
            <a:chExt cx="1067508" cy="13290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67508" cy="1329083"/>
            </a:xfrm>
            <a:custGeom>
              <a:avLst/>
              <a:gdLst/>
              <a:ahLst/>
              <a:cxnLst/>
              <a:rect r="r" b="b" t="t" l="l"/>
              <a:pathLst>
                <a:path h="1329083" w="1067508">
                  <a:moveTo>
                    <a:pt x="43599" y="0"/>
                  </a:moveTo>
                  <a:lnTo>
                    <a:pt x="1023909" y="0"/>
                  </a:lnTo>
                  <a:cubicBezTo>
                    <a:pt x="1035472" y="0"/>
                    <a:pt x="1046562" y="4593"/>
                    <a:pt x="1054738" y="12770"/>
                  </a:cubicBezTo>
                  <a:cubicBezTo>
                    <a:pt x="1062915" y="20946"/>
                    <a:pt x="1067508" y="32036"/>
                    <a:pt x="1067508" y="43599"/>
                  </a:cubicBezTo>
                  <a:lnTo>
                    <a:pt x="1067508" y="1285484"/>
                  </a:lnTo>
                  <a:cubicBezTo>
                    <a:pt x="1067508" y="1297047"/>
                    <a:pt x="1062915" y="1308137"/>
                    <a:pt x="1054738" y="1316313"/>
                  </a:cubicBezTo>
                  <a:cubicBezTo>
                    <a:pt x="1046562" y="1324489"/>
                    <a:pt x="1035472" y="1329083"/>
                    <a:pt x="1023909" y="1329083"/>
                  </a:cubicBezTo>
                  <a:lnTo>
                    <a:pt x="43599" y="1329083"/>
                  </a:lnTo>
                  <a:cubicBezTo>
                    <a:pt x="32036" y="1329083"/>
                    <a:pt x="20946" y="1324489"/>
                    <a:pt x="12770" y="1316313"/>
                  </a:cubicBezTo>
                  <a:cubicBezTo>
                    <a:pt x="4593" y="1308137"/>
                    <a:pt x="0" y="1297047"/>
                    <a:pt x="0" y="1285484"/>
                  </a:cubicBezTo>
                  <a:lnTo>
                    <a:pt x="0" y="43599"/>
                  </a:lnTo>
                  <a:cubicBezTo>
                    <a:pt x="0" y="32036"/>
                    <a:pt x="4593" y="20946"/>
                    <a:pt x="12770" y="12770"/>
                  </a:cubicBezTo>
                  <a:cubicBezTo>
                    <a:pt x="20946" y="4593"/>
                    <a:pt x="32036" y="0"/>
                    <a:pt x="43599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2914" r="0" b="-32914"/>
              </a:stretch>
            </a:blipFill>
            <a:ln w="19050" cap="rnd">
              <a:solidFill>
                <a:srgbClr val="432766"/>
              </a:solidFill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9144000" y="2306021"/>
            <a:ext cx="8405277" cy="142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439"/>
              </a:lnSpc>
            </a:pPr>
            <a:r>
              <a:rPr lang="en-US" sz="8799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P</a:t>
            </a:r>
            <a:r>
              <a:rPr lang="en-US" sz="8799">
                <a:solidFill>
                  <a:srgbClr val="8B5F47"/>
                </a:solidFill>
                <a:latin typeface="Gilda Display"/>
                <a:ea typeface="Gilda Display"/>
                <a:cs typeface="Gilda Display"/>
                <a:sym typeface="Gilda Display"/>
              </a:rPr>
              <a:t>rocessing Layer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4647482"/>
            <a:ext cx="7046416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8B5F4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Schema validation</a:t>
            </a:r>
          </a:p>
          <a:p>
            <a:pPr algn="just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8B5F4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Deduplication</a:t>
            </a:r>
          </a:p>
          <a:p>
            <a:pPr algn="just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8B5F4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Transaction classification</a:t>
            </a:r>
          </a:p>
          <a:p>
            <a:pPr algn="just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8B5F4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Suspicious pattern detection</a:t>
            </a:r>
          </a:p>
          <a:p>
            <a:pPr algn="just" marL="647702" indent="-323851" lvl="1">
              <a:lnSpc>
                <a:spcPts val="3600"/>
              </a:lnSpc>
              <a:buFont typeface="Arial"/>
              <a:buChar char="•"/>
            </a:pPr>
            <a:r>
              <a:rPr lang="en-US" b="true" sz="3000">
                <a:solidFill>
                  <a:srgbClr val="8B5F4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Writing to Cosmos DB &amp; ADLS Bronze</a:t>
            </a:r>
          </a:p>
          <a:p>
            <a:pPr algn="just">
              <a:lnSpc>
                <a:spcPts val="36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Azure Banking Data Platform</dc:description>
  <dc:identifier>DAG7EpkxPok</dc:identifier>
  <dcterms:modified xsi:type="dcterms:W3CDTF">2011-08-01T06:04:30Z</dcterms:modified>
  <cp:revision>1</cp:revision>
  <dc:title>Presentation - Azure Banking Data Platform</dc:title>
</cp:coreProperties>
</file>